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6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79408" y="0"/>
            <a:ext cx="164592" cy="51435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6400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spc="800" kern="0" dirty="0">
                <a:solidFill>
                  <a:srgbClr val="B7950B"/>
                </a:solidFill>
              </a:rPr>
              <a:t>AFEDIE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FFFF"/>
                </a:solidFill>
              </a:rPr>
              <a:t>Association des Femmes de la Dignité et de l'Excellence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371600" y="2286000"/>
            <a:ext cx="6400800" cy="54864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423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RAPPORT D'ACTIVITÉ SYNTHÈSE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2971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B7950B"/>
                </a:solidFill>
              </a:rPr>
              <a:t>2023  ·  2024  ·  2025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1371600" y="3639312"/>
            <a:ext cx="6400800" cy="54864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AAAA"/>
                </a:solidFill>
              </a:rPr>
              <a:t>Assemblée Générale Ordinaire  ·  29 mai 2026  ·  Soooo Good Place, Yaoundé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42976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B7950B"/>
                </a:solidFill>
              </a:rPr>
              <a:t>Mme IDA SANDRINE NGNOTUE FOTSO  —  Présidente Fondatrice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Projections &amp; Perspectives 2026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7772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</a:rPr>
              <a:t>7 axes programmatiques pour 2026 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207008"/>
            <a:ext cx="2011680" cy="1627632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74320" y="12801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🏛️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47472" y="16916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AGO 2026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47472" y="20299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29 mai — Bilan,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awards, partenariats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450592" y="1207008"/>
            <a:ext cx="2011680" cy="1627632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450592" y="12801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523744" y="16916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Partenariats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523744" y="20299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MINAS · MINPROFF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Mairie Ydé III · LAFTA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626864" y="1207008"/>
            <a:ext cx="2011680" cy="1627632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26864" y="12801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👩‍🎓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700016" y="16916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Femmes &amp; Jeunes filles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700016" y="20299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Accompagnement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et orientation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6803136" y="1207008"/>
            <a:ext cx="2011680" cy="1627632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803136" y="12801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876288" y="16916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Remise de prix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76288" y="20299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École Les Petits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Mozards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74320" y="3035808"/>
            <a:ext cx="2011680" cy="1627632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74320" y="31089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⭐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347472" y="35204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Cérémonie Excellence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47472" y="38587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Septembre 2026 —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Gala de valorisation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450592" y="3035808"/>
            <a:ext cx="2011680" cy="1627632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450592" y="31089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2523744" y="35204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ONG &amp; Orphelinat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2523744" y="38587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Relance des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dossiers officiels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626864" y="3035808"/>
            <a:ext cx="2011680" cy="1627632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626864" y="31089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🎄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4700016" y="352044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Caravane Humanitaire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700016" y="3858768"/>
            <a:ext cx="1874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22 décembre 2026 —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1B2631"/>
                </a:solidFill>
              </a:rPr>
              <a:t>Mission rurale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6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79408" y="0"/>
            <a:ext cx="164592" cy="51435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</a:rPr>
              <a:t>En 2023, nous avons tenu.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</a:rPr>
              <a:t>En 2024, nous avons avancé.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609344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</a:rPr>
              <a:t>En 2025, nous nous sommes relevées.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828800" y="2212848"/>
            <a:ext cx="5486400" cy="54864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0428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B7950B"/>
                </a:solidFill>
              </a:rPr>
              <a:t>En 2026, nous allons briller.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2004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AAAAA"/>
                </a:solidFill>
              </a:rPr>
              <a:t>Merci à chaque membre, chaque partenaire, chaque bienfaiteur qui croit en notre vision.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6393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La flamme de la Visionnaire brûle encore — elle brûlera toujours.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B7950B"/>
                </a:solidFill>
              </a:rPr>
              <a:t>Mme IDA SANDRINE NGNOTUE FOTSO  —  Présidente Fondatrice, AFEDIE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</a:rPr>
              <a:t>Yaoundé, 29 mai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Présentation de l'association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822960"/>
            <a:ext cx="4023360" cy="38404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5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7950B"/>
                </a:solidFill>
              </a:rPr>
              <a:t>Notre identité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38988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Dénomination :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874520" y="138988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Association des Femmes de la Dignité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et de l'Excellence (AFEDIE)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65760" y="189280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Création :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874520" y="189280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8 octobre 2020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65760" y="239572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N° Enregistrement :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1874520" y="239572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00001396/RDA/J06/SAAJP/BAPP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65760" y="289864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Siège social :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874520" y="289864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Yaoundé, Cameroun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365760" y="340156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Mission :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874520" y="340156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Autonomisation des femmes,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solidarité humanitaire, excellence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65760" y="3904488"/>
            <a:ext cx="1463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b="1" dirty="0">
                <a:solidFill>
                  <a:srgbClr val="B7950B"/>
                </a:solidFill>
              </a:rPr>
              <a:t>Héritage 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1874520" y="390448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Continuité de la vision de feue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Mme Marie Souzane GAMGNE (AMICA, 1998)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663440" y="8229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5276"/>
                </a:solidFill>
              </a:rPr>
              <a:t>Nos valeurs fondatrices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663440" y="1325880"/>
            <a:ext cx="1965960" cy="1508760"/>
          </a:xfrm>
          <a:prstGeom prst="rect">
            <a:avLst/>
          </a:prstGeom>
          <a:solidFill>
            <a:srgbClr val="EBF5FB"/>
          </a:solidFill>
          <a:ln w="12700">
            <a:solidFill>
              <a:srgbClr val="D0E4F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663440" y="1417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663440" y="185623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276"/>
                </a:solidFill>
              </a:rPr>
              <a:t>Solidarité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754880" y="2130552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Nous nous soutenons mutuellement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dans les épreuves comme dans la joie.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6858000" y="1325880"/>
            <a:ext cx="1965960" cy="1508760"/>
          </a:xfrm>
          <a:prstGeom prst="rect">
            <a:avLst/>
          </a:prstGeom>
          <a:solidFill>
            <a:srgbClr val="EBF5FB"/>
          </a:solidFill>
          <a:ln w="12700">
            <a:solidFill>
              <a:srgbClr val="D0E4F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858000" y="1417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⭐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6858000" y="185623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276"/>
                </a:solidFill>
              </a:rPr>
              <a:t>Excellence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949440" y="2130552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Chaque membre est encouragée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à donner le meilleur d'elle-même.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663440" y="3017520"/>
            <a:ext cx="1965960" cy="1508760"/>
          </a:xfrm>
          <a:prstGeom prst="rect">
            <a:avLst/>
          </a:prstGeom>
          <a:solidFill>
            <a:srgbClr val="EBF5FB"/>
          </a:solidFill>
          <a:ln w="12700">
            <a:solidFill>
              <a:srgbClr val="D0E4F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663440" y="31089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🌿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4663440" y="35478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276"/>
                </a:solidFill>
              </a:rPr>
              <a:t>Dignité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754880" y="3822192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Nous défendons la dignité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de chaque femme sans exception.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858000" y="3017520"/>
            <a:ext cx="1965960" cy="1508760"/>
          </a:xfrm>
          <a:prstGeom prst="rect">
            <a:avLst/>
          </a:prstGeom>
          <a:solidFill>
            <a:srgbClr val="EBF5FB"/>
          </a:solidFill>
          <a:ln w="12700">
            <a:solidFill>
              <a:srgbClr val="D0E4F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858000" y="31089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🙏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6858000" y="35478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276"/>
                </a:solidFill>
              </a:rPr>
              <a:t>Foi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949440" y="3822192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Notre engagement est ancré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1B2631"/>
                </a:solidFill>
              </a:rPr>
              <a:t>dans une conviction profonde.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La vie mensuelle — Un modèle de rigueur et de convivialité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7772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</a:rPr>
              <a:t>Chaque réunion mensuelle suit un déroulé structuré, vivant et formateur 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88720"/>
            <a:ext cx="2011680" cy="1600200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74320" y="126187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📖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47472" y="166420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La Pratique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47472" y="196596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Une membre partage un savoir-faire :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renforcement des capacités &amp; leadership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450592" y="1188720"/>
            <a:ext cx="2011680" cy="1600200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450592" y="126187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🙏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523744" y="166420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La Prière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523744" y="196596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Ancrage spirituel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et recueillement collectif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626864" y="1188720"/>
            <a:ext cx="2011680" cy="1600200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26864" y="126187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700016" y="166420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Nouvelles &amp; Rappel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700016" y="196596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Partage des événements du mois +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rappel de la séance précédente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803136" y="1188720"/>
            <a:ext cx="2011680" cy="1600200"/>
          </a:xfrm>
          <a:prstGeom prst="rect">
            <a:avLst/>
          </a:prstGeom>
          <a:solidFill>
            <a:srgbClr val="EBF5FB"/>
          </a:solidFill>
          <a:ln w="12700">
            <a:solidFill>
              <a:srgbClr val="C5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803136" y="126187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💰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876288" y="166420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276"/>
                </a:solidFill>
              </a:rPr>
              <a:t>Les Finances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76288" y="196596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Tantines (grande, petite, Bonne Ménagère),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épargne, cotisations, fonds de caisse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274320" y="2971800"/>
            <a:ext cx="2011680" cy="1600200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74320" y="304495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347472" y="344728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Ordre du jour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47472" y="374904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Points d'actualité, débats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et délibérations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2450592" y="2971800"/>
            <a:ext cx="2011680" cy="1600200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450592" y="304495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👑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2523744" y="344728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Parole de la Présidente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2523744" y="374904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Encouragements, orientations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et vision de la Fondatrice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626864" y="2971800"/>
            <a:ext cx="2011680" cy="1600200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626864" y="304495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🎉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4700016" y="344728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La Collation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700016" y="374904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Moment de réjouissance — une membre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reçoit les autres chaque mois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6803136" y="2971800"/>
            <a:ext cx="2011680" cy="1600200"/>
          </a:xfrm>
          <a:prstGeom prst="rect">
            <a:avLst/>
          </a:prstGeom>
          <a:solidFill>
            <a:srgbClr val="FEF9E7"/>
          </a:solidFill>
          <a:ln w="12700">
            <a:solidFill>
              <a:srgbClr val="E8D5A3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6803136" y="3044952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🌟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6876288" y="3447288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B7950B"/>
                </a:solidFill>
              </a:rPr>
              <a:t>Présidente de séance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876288" y="3749040"/>
            <a:ext cx="1874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Tournante chaque mois :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B2631"/>
                </a:solidFill>
              </a:rPr>
              <a:t>levier de leadership féminin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Bilan 2023 — Consolidation des fondations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822960"/>
            <a:ext cx="2560320" cy="38404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74320" y="9601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B7950B"/>
                </a:solidFill>
              </a:rPr>
              <a:t>2023</a:t>
            </a:r>
            <a:endParaRPr lang="en-US" sz="4000" dirty="0"/>
          </a:p>
        </p:txBody>
      </p:sp>
      <p:sp>
        <p:nvSpPr>
          <p:cNvPr id="9" name="Shape 7"/>
          <p:cNvSpPr/>
          <p:nvPr/>
        </p:nvSpPr>
        <p:spPr>
          <a:xfrm>
            <a:off x="548640" y="1645920"/>
            <a:ext cx="2011680" cy="36576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7373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Consolidation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des fondations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74320" y="24688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B7950B"/>
                </a:solidFill>
              </a:rPr>
              <a:t>12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274320" y="30632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réunions mensuelles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tenues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74320" y="36118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</a:rPr>
              <a:t>Bureau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</a:rPr>
              <a:t>opérationnel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" y="41148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B7950B"/>
                </a:solidFill>
              </a:rPr>
              <a:t>✔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3108960" y="82296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108960" y="822960"/>
            <a:ext cx="54864" cy="178308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18688" y="89611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7950B"/>
                </a:solidFill>
              </a:rPr>
              <a:t>Actions solidaires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18688" y="120700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Accompagnement de femmes en situation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de vulnérabilité tout au long de l'année.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989320" y="82296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89320" y="822960"/>
            <a:ext cx="54864" cy="178308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99048" y="89611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7950B"/>
                </a:solidFill>
              </a:rPr>
              <a:t>Solidarité interne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99048" y="120700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Renforcement des liens entre membres 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collation mensuelle &amp; entraide.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108960" y="278892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108960" y="2788920"/>
            <a:ext cx="54864" cy="178308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18688" y="28620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7950B"/>
                </a:solidFill>
              </a:rPr>
              <a:t>Dossier orphelinat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18688" y="317296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Réflexion engagée sur le dossier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ord'ouverture d'un orphelinat (MINAS).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989320" y="278892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89320" y="2788920"/>
            <a:ext cx="54864" cy="178308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99048" y="28620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7950B"/>
                </a:solidFill>
              </a:rPr>
              <a:t>Archives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099048" y="317296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Constitution d'une base documentaire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et archivage des activités de l'association.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Bilan 2024 — Ouverture institutionnelle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822960"/>
            <a:ext cx="2560320" cy="384048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74320" y="9601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2631"/>
                </a:solidFill>
              </a:rPr>
              <a:t>2024</a:t>
            </a:r>
            <a:endParaRPr lang="en-US" sz="4000" dirty="0"/>
          </a:p>
        </p:txBody>
      </p:sp>
      <p:sp>
        <p:nvSpPr>
          <p:cNvPr id="9" name="Shape 7"/>
          <p:cNvSpPr/>
          <p:nvPr/>
        </p:nvSpPr>
        <p:spPr>
          <a:xfrm>
            <a:off x="548640" y="1645920"/>
            <a:ext cx="2011680" cy="36576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7373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B2631"/>
                </a:solidFill>
              </a:rPr>
              <a:t>Ouverture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B2631"/>
                </a:solidFill>
              </a:rPr>
              <a:t>institutionnelle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74320" y="24688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B2631"/>
                </a:solidFill>
              </a:rPr>
              <a:t>12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274320" y="30632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réunions mensuelles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tenues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74320" y="36118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1B2631"/>
                </a:solidFill>
              </a:rPr>
              <a:t>Tournant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1B2631"/>
                </a:solidFill>
              </a:rPr>
              <a:t>institutionnel majeur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" y="41148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⭐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3108960" y="82296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108960" y="822960"/>
            <a:ext cx="54864" cy="1783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18688" y="89611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276"/>
                </a:solidFill>
              </a:rPr>
              <a:t>Dossier ONG déposé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18688" y="120700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Dossier de reconnaissance ONG soumis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auprès du MINAS — étape historique.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989320" y="82296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89320" y="822960"/>
            <a:ext cx="54864" cy="1783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99048" y="89611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276"/>
                </a:solidFill>
              </a:rPr>
              <a:t>Solidarité terrain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99048" y="120700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Missions de soutien aux femmes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en détresse ; actions communautaires.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108960" y="278892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108960" y="2788920"/>
            <a:ext cx="54864" cy="1783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18688" y="28620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276"/>
                </a:solidFill>
              </a:rPr>
              <a:t>Partenariats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18688" y="317296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Contacts formels engagés avec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Mairie Ydé III, MINAS et LAFTA.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989320" y="2788920"/>
            <a:ext cx="26974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89320" y="2788920"/>
            <a:ext cx="54864" cy="178308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99048" y="28620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276"/>
                </a:solidFill>
              </a:rPr>
              <a:t>Formations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099048" y="3172968"/>
            <a:ext cx="2514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Sessions thématiques au bénéfice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B2631"/>
                </a:solidFill>
              </a:rPr>
              <a:t>des membres et renforcement interne.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6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Bilan 2025 — Résilience et renouveau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777240"/>
            <a:ext cx="8595360" cy="50292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77724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2631"/>
                </a:solidFill>
              </a:rPr>
              <a:t>⚡  Janvier 2025 : vague de démissions  ·  Septembre 2025 : renaissance et restructuration  ·  Décembre 2025 : solidarité en action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74320" y="146304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46304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55448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4 réunions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4048" y="212140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tenues malgré la crise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(jan.–sept. 2025)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136392" y="146304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36392" y="146304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46120" y="155448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AG Extraordinaire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246120" y="212140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Restructuration complète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du bureau (sept. 2025)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998464" y="146304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998464" y="146304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08192" y="155448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Nouveau logo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&amp; identité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108192" y="212140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Refonte visuelle :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couleurs AFEDIE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310896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10896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84048" y="3200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Digital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lancé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84048" y="376732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Facebook + community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manager recruté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136392" y="310896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136392" y="310896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46120" y="3200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Dons LAFTA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&amp; Orphelinat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246120" y="376732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Solidarité concrète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auprès des plus fragiles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998464" y="3108960"/>
            <a:ext cx="2651760" cy="1463040"/>
          </a:xfrm>
          <a:prstGeom prst="rect">
            <a:avLst/>
          </a:prstGeom>
          <a:solidFill>
            <a:srgbClr val="1E3A52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998464" y="3108960"/>
            <a:ext cx="54864" cy="146304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08192" y="3200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Livret &amp;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B7950B"/>
                </a:solidFill>
              </a:rPr>
              <a:t>Site internet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108192" y="3767328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Vitrines institutionnelles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professionnelles créées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Tableau de bord comparatif 2023 · 2024 · 2025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8595360" cy="3840480"/>
        </p:xfrm>
        <a:graphic>
          <a:graphicData uri="http://schemas.openxmlformats.org/drawingml/2006/table">
            <a:tbl>
              <a:tblPr/>
              <a:tblGrid>
                <a:gridCol w="2743200"/>
                <a:gridCol w="1920240"/>
                <a:gridCol w="1920240"/>
                <a:gridCol w="2011680"/>
              </a:tblGrid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INDICATEUR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63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2023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950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2024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2025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631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Réunions mensuelles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12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12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4 + AG Ext.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Membres actives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~20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~25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30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Actions solidaires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2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3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4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Dossiers institutionnels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En cours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ONG déposé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Relance ONG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Présence numérique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Absente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Naissante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Site + FB + Livret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5FB"/>
                    </a:solidFill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B2631"/>
                          </a:solidFill>
                        </a:rPr>
                        <a:t>Formation &amp; pratique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Ateliers internes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Formations thém.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B2631"/>
                          </a:solidFill>
                        </a:rPr>
                        <a:t>Digital + Pratique mensuelle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Nos chiffres clés 2023–2025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2560320" cy="1737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00584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</a:rPr>
              <a:t>36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548640" y="18288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réunions mensuelles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sur 3 ans (2023–2024)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91840" y="868680"/>
            <a:ext cx="2560320" cy="173736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91840" y="100584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1B2631"/>
                </a:solidFill>
              </a:rPr>
              <a:t>30</a:t>
            </a:r>
            <a:endParaRPr lang="en-US" sz="5200" dirty="0"/>
          </a:p>
        </p:txBody>
      </p:sp>
      <p:sp>
        <p:nvSpPr>
          <p:cNvPr id="12" name="Text 10"/>
          <p:cNvSpPr/>
          <p:nvPr/>
        </p:nvSpPr>
        <p:spPr>
          <a:xfrm>
            <a:off x="3383280" y="18288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membres actives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après restructuration 2025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126480" y="868680"/>
            <a:ext cx="2560320" cy="173736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26480" y="100584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</a:rPr>
              <a:t>9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6217920" y="18288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actions de solidarité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menées en 3 ans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2834640"/>
            <a:ext cx="2560320" cy="1737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57200" y="297180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</a:rPr>
              <a:t>1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548640" y="379476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dossier ONG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déposé au MINAS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91840" y="2834640"/>
            <a:ext cx="2560320" cy="1737360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291840" y="297180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1B2631"/>
                </a:solidFill>
              </a:rPr>
              <a:t>1</a:t>
            </a:r>
            <a:endParaRPr lang="en-US" sz="5200" dirty="0"/>
          </a:p>
        </p:txBody>
      </p:sp>
      <p:sp>
        <p:nvSpPr>
          <p:cNvPr id="21" name="Text 19"/>
          <p:cNvSpPr/>
          <p:nvPr/>
        </p:nvSpPr>
        <p:spPr>
          <a:xfrm>
            <a:off x="3383280" y="379476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AG Extraordinaire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B2631"/>
                </a:solidFill>
              </a:rPr>
              <a:t>septembre 2025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126480" y="2834640"/>
            <a:ext cx="2560320" cy="173736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126480" y="297180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</a:rPr>
              <a:t>3</a:t>
            </a:r>
            <a:endParaRPr lang="en-US" sz="5200" dirty="0"/>
          </a:p>
        </p:txBody>
      </p:sp>
      <p:sp>
        <p:nvSpPr>
          <p:cNvPr id="24" name="Text 22"/>
          <p:cNvSpPr/>
          <p:nvPr/>
        </p:nvSpPr>
        <p:spPr>
          <a:xfrm>
            <a:off x="6217920" y="379476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outils institutionnels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Livret · Site · Facebook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AFEDIE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011680" y="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Nos nouvelles vitrines institutionnelles 2025–2026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</a:rPr>
              <a:t>N° 00001396/RDA/J06/SAAJP/BAPP  |  Yaoundé, Cameroun  |  AGO du 29 mai 2026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7772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</a:rPr>
              <a:t>En 2025–2026, AFEDIE s'est dotée de deux outils majeurs de crédibilité et de visibilité 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88720"/>
            <a:ext cx="4114800" cy="34747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74320" y="128016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📄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65760" y="196596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Livret Institutionnel Officiel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914400" y="2423160"/>
            <a:ext cx="2834640" cy="36576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54203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Histoire de l'association &amp; hommage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à la Visionnaire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294436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Mission, valeurs et charte d'AFEDIE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334670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Présentation du bureau et des membres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374904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Actions réalisées et perspectives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4151376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Disponible en téléchargement (site web)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1188720"/>
            <a:ext cx="4114800" cy="3474720"/>
          </a:xfrm>
          <a:prstGeom prst="rect">
            <a:avLst/>
          </a:prstGeom>
          <a:solidFill>
            <a:srgbClr val="1B2631"/>
          </a:solidFill>
          <a:ln w="12700">
            <a:solidFill>
              <a:srgbClr val="1B263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754880" y="128016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🌐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4846320" y="196596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7950B"/>
                </a:solidFill>
              </a:rPr>
              <a:t>Site Internet Officiel AFEDIE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394960" y="2423160"/>
            <a:ext cx="2834640" cy="36576"/>
          </a:xfrm>
          <a:prstGeom prst="rect">
            <a:avLst/>
          </a:prstGeom>
          <a:solidFill>
            <a:srgbClr val="B7950B"/>
          </a:solidFill>
          <a:ln w="12700">
            <a:solidFill>
              <a:srgbClr val="B795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254203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Navigation intuitive par sections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92040" y="294436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Accès direct au livret (téléchargement)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92040" y="334670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Présentation bureau &amp; partenaires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92040" y="374904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Interface moderne aux couleurs AFEDIE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92040" y="4151376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✓  Hébergé &amp; accessible au grand public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AFEDIE — Rapport d'Activité 2023–2024–2025</dc:title>
  <dc:subject>PptxGenJS Presentation</dc:subject>
  <dc:creator>PptxGenJS</dc:creator>
  <cp:lastModifiedBy>PptxGenJS</cp:lastModifiedBy>
  <cp:revision>1</cp:revision>
  <dcterms:created xsi:type="dcterms:W3CDTF">2026-05-01T08:51:08Z</dcterms:created>
  <dcterms:modified xsi:type="dcterms:W3CDTF">2026-05-01T08:51:08Z</dcterms:modified>
</cp:coreProperties>
</file>